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Klooster" userId="3f606c9bed83424a" providerId="LiveId" clId="{414D0C63-A7EC-4949-954C-B799FD3F194E}"/>
    <pc:docChg chg="modSld">
      <pc:chgData name="Peter Klooster" userId="3f606c9bed83424a" providerId="LiveId" clId="{414D0C63-A7EC-4949-954C-B799FD3F194E}" dt="2021-11-23T14:27:34.952" v="14" actId="20577"/>
      <pc:docMkLst>
        <pc:docMk/>
      </pc:docMkLst>
      <pc:sldChg chg="modSp mod">
        <pc:chgData name="Peter Klooster" userId="3f606c9bed83424a" providerId="LiveId" clId="{414D0C63-A7EC-4949-954C-B799FD3F194E}" dt="2021-11-23T14:27:34.952" v="14" actId="20577"/>
        <pc:sldMkLst>
          <pc:docMk/>
          <pc:sldMk cId="1194533128" sldId="259"/>
        </pc:sldMkLst>
        <pc:spChg chg="mod">
          <ac:chgData name="Peter Klooster" userId="3f606c9bed83424a" providerId="LiveId" clId="{414D0C63-A7EC-4949-954C-B799FD3F194E}" dt="2021-11-23T14:27:34.952" v="14" actId="20577"/>
          <ac:spMkLst>
            <pc:docMk/>
            <pc:sldMk cId="1194533128" sldId="259"/>
            <ac:spMk id="3" creationId="{2F99DBDE-9FB9-4F6F-ABB7-7E385D0406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11/23/2021</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‹nr.›</a:t>
            </a:fld>
            <a:endParaRPr lang="en-US"/>
          </a:p>
        </p:txBody>
      </p:sp>
    </p:spTree>
    <p:extLst>
      <p:ext uri="{BB962C8B-B14F-4D97-AF65-F5344CB8AC3E}">
        <p14:creationId xmlns:p14="http://schemas.microsoft.com/office/powerpoint/2010/main" val="213109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51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950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287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56535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23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49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04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42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08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11/23/2021</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‹nr.›</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854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11/23/2021</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‹nr.›</a:t>
            </a:fld>
            <a:endParaRPr lang="en-US"/>
          </a:p>
        </p:txBody>
      </p:sp>
    </p:spTree>
    <p:extLst>
      <p:ext uri="{BB962C8B-B14F-4D97-AF65-F5344CB8AC3E}">
        <p14:creationId xmlns:p14="http://schemas.microsoft.com/office/powerpoint/2010/main" val="2304609960"/>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ichtreflectie op water">
            <a:extLst>
              <a:ext uri="{FF2B5EF4-FFF2-40B4-BE49-F238E27FC236}">
                <a16:creationId xmlns:a16="http://schemas.microsoft.com/office/drawing/2014/main" id="{62539C51-3F13-48F7-ACD8-C4CB25038694}"/>
              </a:ext>
            </a:extLst>
          </p:cNvPr>
          <p:cNvPicPr>
            <a:picLocks noChangeAspect="1"/>
          </p:cNvPicPr>
          <p:nvPr/>
        </p:nvPicPr>
        <p:blipFill rotWithShape="1">
          <a:blip r:embed="rId2"/>
          <a:srcRect t="12699" r="-1" b="3010"/>
          <a:stretch/>
        </p:blipFill>
        <p:spPr>
          <a:xfrm>
            <a:off x="20" y="10"/>
            <a:ext cx="12188932" cy="6857990"/>
          </a:xfrm>
          <a:prstGeom prst="rect">
            <a:avLst/>
          </a:prstGeom>
        </p:spPr>
      </p:pic>
      <p:sp>
        <p:nvSpPr>
          <p:cNvPr id="11"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5590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13" name="Rectangle 12">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0282"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Rectangle 14">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0281"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el 1">
            <a:extLst>
              <a:ext uri="{FF2B5EF4-FFF2-40B4-BE49-F238E27FC236}">
                <a16:creationId xmlns:a16="http://schemas.microsoft.com/office/drawing/2014/main" id="{C44C1586-7AA9-4E4E-99F8-8B11F93DC472}"/>
              </a:ext>
            </a:extLst>
          </p:cNvPr>
          <p:cNvSpPr>
            <a:spLocks noGrp="1"/>
          </p:cNvSpPr>
          <p:nvPr>
            <p:ph type="ctrTitle"/>
          </p:nvPr>
        </p:nvSpPr>
        <p:spPr>
          <a:xfrm>
            <a:off x="565151" y="1247140"/>
            <a:ext cx="3609982" cy="3450844"/>
          </a:xfrm>
        </p:spPr>
        <p:txBody>
          <a:bodyPr>
            <a:normAutofit fontScale="90000"/>
          </a:bodyPr>
          <a:lstStyle/>
          <a:p>
            <a:r>
              <a:rPr lang="nl-NL" sz="3600" dirty="0"/>
              <a:t>Het was een mooie en tegelijk ook zware en onzekere tijd …</a:t>
            </a:r>
            <a:br>
              <a:rPr lang="nl-NL" sz="3600" dirty="0"/>
            </a:br>
            <a:br>
              <a:rPr lang="nl-NL" sz="3600" dirty="0"/>
            </a:br>
            <a:r>
              <a:rPr lang="nl-NL" sz="3600" dirty="0"/>
              <a:t>Wat heeft het opgeleverd?</a:t>
            </a:r>
          </a:p>
        </p:txBody>
      </p:sp>
      <p:sp>
        <p:nvSpPr>
          <p:cNvPr id="3" name="Ondertitel 2">
            <a:extLst>
              <a:ext uri="{FF2B5EF4-FFF2-40B4-BE49-F238E27FC236}">
                <a16:creationId xmlns:a16="http://schemas.microsoft.com/office/drawing/2014/main" id="{687588E0-331E-48DE-8BD2-56DC0618A59C}"/>
              </a:ext>
            </a:extLst>
          </p:cNvPr>
          <p:cNvSpPr>
            <a:spLocks noGrp="1"/>
          </p:cNvSpPr>
          <p:nvPr>
            <p:ph type="subTitle" idx="1"/>
          </p:nvPr>
        </p:nvSpPr>
        <p:spPr>
          <a:xfrm>
            <a:off x="565151" y="4818126"/>
            <a:ext cx="3609982" cy="1268984"/>
          </a:xfrm>
        </p:spPr>
        <p:txBody>
          <a:bodyPr>
            <a:normAutofit/>
          </a:bodyPr>
          <a:lstStyle/>
          <a:p>
            <a:r>
              <a:rPr lang="nl-NL" sz="1800" dirty="0"/>
              <a:t>Financiële verantwoording van Roparunteam Lelystad</a:t>
            </a:r>
          </a:p>
          <a:p>
            <a:r>
              <a:rPr lang="nl-NL" sz="1800" dirty="0"/>
              <a:t>oktober 2019 – oktober 2021</a:t>
            </a:r>
          </a:p>
        </p:txBody>
      </p:sp>
    </p:spTree>
    <p:extLst>
      <p:ext uri="{BB962C8B-B14F-4D97-AF65-F5344CB8AC3E}">
        <p14:creationId xmlns:p14="http://schemas.microsoft.com/office/powerpoint/2010/main" val="222899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86EEF1-6655-4D08-97E9-90B8DC1B6837}"/>
              </a:ext>
            </a:extLst>
          </p:cNvPr>
          <p:cNvSpPr>
            <a:spLocks noGrp="1"/>
          </p:cNvSpPr>
          <p:nvPr>
            <p:ph type="title"/>
          </p:nvPr>
        </p:nvSpPr>
        <p:spPr>
          <a:xfrm>
            <a:off x="1578184" y="504723"/>
            <a:ext cx="9928015" cy="5848553"/>
          </a:xfrm>
        </p:spPr>
        <p:txBody>
          <a:bodyPr>
            <a:noAutofit/>
          </a:bodyPr>
          <a:lstStyle/>
          <a:p>
            <a:r>
              <a:rPr lang="nl-NL" sz="2400" dirty="0"/>
              <a:t>Vanaf 1 oktober 2019 is er een nieuwe Roparun-jaargang gestart. Rond de jaarwisseling wordt de wereld echter overvallen door het coronavirus en in maart 2020 dringt het ook door in de Nederlandse samenleving.</a:t>
            </a:r>
            <a:br>
              <a:rPr lang="nl-NL" sz="2400" dirty="0"/>
            </a:br>
            <a:r>
              <a:rPr lang="nl-NL" sz="2400" dirty="0"/>
              <a:t>Het maakt dat naast alle problemen die mensen persoonlijk raken ook alles wat te maken heeft met Roparun niet meer normaal kan plaatsvinden en er steeds in balans met de situatie gekeken wordt wat er nog wel mogelijk is.</a:t>
            </a:r>
            <a:br>
              <a:rPr lang="nl-NL" sz="2400" dirty="0"/>
            </a:br>
            <a:r>
              <a:rPr lang="nl-NL" sz="2400" dirty="0"/>
              <a:t>Zeker na de vaccinaties zijn evenementen weer meer op gang gekomen en hebben we (eindelijk) in het najaar van 2021 een bijzondere Roparun kunnen lopen; weliswaar ingekort en geheel in Nederland, maar toch.</a:t>
            </a:r>
            <a:br>
              <a:rPr lang="nl-NL" sz="2400" dirty="0"/>
            </a:br>
            <a:r>
              <a:rPr lang="nl-NL" sz="2400" dirty="0"/>
              <a:t>Met dit document verantwoorden wij ons financieel en geven wij weer welke bijdragen wij hebben kunnen leveren aan de mooie doelstellingen van Roparun: ‘Leven toevoegen aan de dagen, waar vaak geen dagen meer kunnen worden toegevoegd aan het leven’</a:t>
            </a:r>
          </a:p>
        </p:txBody>
      </p:sp>
    </p:spTree>
    <p:extLst>
      <p:ext uri="{BB962C8B-B14F-4D97-AF65-F5344CB8AC3E}">
        <p14:creationId xmlns:p14="http://schemas.microsoft.com/office/powerpoint/2010/main" val="381883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618B54-6BCE-4B36-9DB6-A7C4ABD8FEA2}"/>
              </a:ext>
            </a:extLst>
          </p:cNvPr>
          <p:cNvSpPr>
            <a:spLocks noGrp="1"/>
          </p:cNvSpPr>
          <p:nvPr>
            <p:ph type="title"/>
          </p:nvPr>
        </p:nvSpPr>
        <p:spPr>
          <a:xfrm>
            <a:off x="1587710" y="455362"/>
            <a:ext cx="9486690" cy="620963"/>
          </a:xfrm>
        </p:spPr>
        <p:txBody>
          <a:bodyPr>
            <a:normAutofit fontScale="90000"/>
          </a:bodyPr>
          <a:lstStyle/>
          <a:p>
            <a:r>
              <a:rPr lang="nl-NL" sz="3600" dirty="0"/>
              <a:t>Activiteiten</a:t>
            </a:r>
          </a:p>
        </p:txBody>
      </p:sp>
      <p:sp>
        <p:nvSpPr>
          <p:cNvPr id="3" name="Tijdelijke aanduiding voor inhoud 2">
            <a:extLst>
              <a:ext uri="{FF2B5EF4-FFF2-40B4-BE49-F238E27FC236}">
                <a16:creationId xmlns:a16="http://schemas.microsoft.com/office/drawing/2014/main" id="{2F99DBDE-9FB9-4F6F-ABB7-7E385D040631}"/>
              </a:ext>
            </a:extLst>
          </p:cNvPr>
          <p:cNvSpPr>
            <a:spLocks noGrp="1"/>
          </p:cNvSpPr>
          <p:nvPr>
            <p:ph idx="1"/>
          </p:nvPr>
        </p:nvSpPr>
        <p:spPr>
          <a:xfrm>
            <a:off x="1587710" y="1076325"/>
            <a:ext cx="9486690" cy="5781675"/>
          </a:xfrm>
        </p:spPr>
        <p:txBody>
          <a:bodyPr>
            <a:normAutofit/>
          </a:bodyPr>
          <a:lstStyle/>
          <a:p>
            <a:endParaRPr lang="nl-NL" dirty="0"/>
          </a:p>
          <a:p>
            <a:r>
              <a:rPr lang="nl-NL" dirty="0"/>
              <a:t>Nu even niet, nu even wel</a:t>
            </a:r>
          </a:p>
          <a:p>
            <a:pPr lvl="1"/>
            <a:r>
              <a:rPr lang="nl-NL" dirty="0"/>
              <a:t>opbrengst € 6590 – uitgaven € 3346 – resultaat € 3244</a:t>
            </a:r>
          </a:p>
          <a:p>
            <a:r>
              <a:rPr lang="nl-NL" dirty="0"/>
              <a:t>Zalm en wijn</a:t>
            </a:r>
          </a:p>
          <a:p>
            <a:pPr lvl="1"/>
            <a:r>
              <a:rPr lang="nl-NL" dirty="0"/>
              <a:t>opbrengst € 3576 – uitgaven € 2324 – resultaat € 1252</a:t>
            </a:r>
          </a:p>
          <a:p>
            <a:r>
              <a:rPr lang="nl-NL" dirty="0"/>
              <a:t>Spinningmarathon</a:t>
            </a:r>
          </a:p>
          <a:p>
            <a:pPr lvl="1"/>
            <a:r>
              <a:rPr lang="nl-NL" dirty="0"/>
              <a:t>opbrengst en resultaat  158</a:t>
            </a:r>
          </a:p>
          <a:p>
            <a:r>
              <a:rPr lang="nl-NL" dirty="0"/>
              <a:t>Chocoladeletters</a:t>
            </a:r>
          </a:p>
          <a:p>
            <a:pPr lvl="1"/>
            <a:r>
              <a:rPr lang="nl-NL" dirty="0"/>
              <a:t>opbrengst € 5934 – uitgaven € 3142 – resultaat € 2791</a:t>
            </a:r>
          </a:p>
          <a:p>
            <a:r>
              <a:rPr lang="nl-NL" dirty="0"/>
              <a:t>Natuurmarathon</a:t>
            </a:r>
          </a:p>
          <a:p>
            <a:pPr lvl="1"/>
            <a:r>
              <a:rPr lang="nl-NL" dirty="0"/>
              <a:t>opbrengst € 5185 – uitgaven € 903 – resultaat € 4282</a:t>
            </a:r>
          </a:p>
          <a:p>
            <a:endParaRPr lang="nl-NL" dirty="0"/>
          </a:p>
          <a:p>
            <a:endParaRPr lang="nl-NL" dirty="0"/>
          </a:p>
        </p:txBody>
      </p:sp>
    </p:spTree>
    <p:extLst>
      <p:ext uri="{BB962C8B-B14F-4D97-AF65-F5344CB8AC3E}">
        <p14:creationId xmlns:p14="http://schemas.microsoft.com/office/powerpoint/2010/main" val="366585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618B54-6BCE-4B36-9DB6-A7C4ABD8FEA2}"/>
              </a:ext>
            </a:extLst>
          </p:cNvPr>
          <p:cNvSpPr>
            <a:spLocks noGrp="1"/>
          </p:cNvSpPr>
          <p:nvPr>
            <p:ph type="title"/>
          </p:nvPr>
        </p:nvSpPr>
        <p:spPr>
          <a:xfrm>
            <a:off x="1587710" y="455362"/>
            <a:ext cx="9486690" cy="620963"/>
          </a:xfrm>
        </p:spPr>
        <p:txBody>
          <a:bodyPr>
            <a:normAutofit fontScale="90000"/>
          </a:bodyPr>
          <a:lstStyle/>
          <a:p>
            <a:r>
              <a:rPr lang="nl-NL" sz="3600" dirty="0"/>
              <a:t>Overige opbrengsten, uitgaven en afdrachten</a:t>
            </a:r>
          </a:p>
        </p:txBody>
      </p:sp>
      <p:sp>
        <p:nvSpPr>
          <p:cNvPr id="3" name="Tijdelijke aanduiding voor inhoud 2">
            <a:extLst>
              <a:ext uri="{FF2B5EF4-FFF2-40B4-BE49-F238E27FC236}">
                <a16:creationId xmlns:a16="http://schemas.microsoft.com/office/drawing/2014/main" id="{2F99DBDE-9FB9-4F6F-ABB7-7E385D040631}"/>
              </a:ext>
            </a:extLst>
          </p:cNvPr>
          <p:cNvSpPr>
            <a:spLocks noGrp="1"/>
          </p:cNvSpPr>
          <p:nvPr>
            <p:ph idx="1"/>
          </p:nvPr>
        </p:nvSpPr>
        <p:spPr>
          <a:xfrm>
            <a:off x="1587710" y="1076325"/>
            <a:ext cx="9486690" cy="5781675"/>
          </a:xfrm>
        </p:spPr>
        <p:txBody>
          <a:bodyPr>
            <a:normAutofit/>
          </a:bodyPr>
          <a:lstStyle/>
          <a:p>
            <a:endParaRPr lang="nl-NL" sz="1000" dirty="0"/>
          </a:p>
          <a:p>
            <a:r>
              <a:rPr lang="nl-NL" dirty="0"/>
              <a:t>Deelnemersbijdragen, lotenverkoop</a:t>
            </a:r>
          </a:p>
          <a:p>
            <a:pPr lvl="1"/>
            <a:r>
              <a:rPr lang="nl-NL" dirty="0"/>
              <a:t>opbrengst en resultaat € 5625</a:t>
            </a:r>
          </a:p>
          <a:p>
            <a:r>
              <a:rPr lang="nl-NL" dirty="0"/>
              <a:t>Roparun – Landgraaf-Landgraaf</a:t>
            </a:r>
          </a:p>
          <a:p>
            <a:pPr lvl="1"/>
            <a:r>
              <a:rPr lang="nl-NL" dirty="0"/>
              <a:t>opbrengst € 7700 – uitgaven € 638 – resultaat € 7062</a:t>
            </a:r>
          </a:p>
          <a:p>
            <a:r>
              <a:rPr lang="nl-NL" dirty="0"/>
              <a:t>Overige opbrengsten en uitgaven</a:t>
            </a:r>
          </a:p>
          <a:p>
            <a:pPr lvl="1"/>
            <a:r>
              <a:rPr lang="nl-NL" dirty="0"/>
              <a:t>opbrengst € 3065 – uitgaven € 4165 – resultaat € - 1100</a:t>
            </a:r>
          </a:p>
          <a:p>
            <a:pPr lvl="1"/>
            <a:endParaRPr lang="nl-NL" dirty="0"/>
          </a:p>
          <a:p>
            <a:r>
              <a:rPr lang="nl-NL" sz="2400" b="1" dirty="0"/>
              <a:t>Afgedragen aan Roparun</a:t>
            </a:r>
          </a:p>
          <a:p>
            <a:pPr lvl="1"/>
            <a:r>
              <a:rPr lang="nl-NL" sz="2400" b="1" dirty="0"/>
              <a:t>deelnemersbijdrage, loten, stortingen door activiteiten</a:t>
            </a:r>
          </a:p>
          <a:p>
            <a:pPr marL="228600" lvl="1" indent="0">
              <a:buNone/>
            </a:pPr>
            <a:r>
              <a:rPr lang="nl-NL" sz="4400" b="1" dirty="0"/>
              <a:t>         € 20630   </a:t>
            </a:r>
            <a:r>
              <a:rPr lang="nl-NL" sz="2400" b="1" dirty="0"/>
              <a:t>(en nog de bijdrage team R’dam)</a:t>
            </a:r>
            <a:r>
              <a:rPr lang="nl-NL" sz="4400" b="1" dirty="0"/>
              <a:t> </a:t>
            </a:r>
          </a:p>
          <a:p>
            <a:pPr marL="228600" lvl="1" indent="0">
              <a:buNone/>
            </a:pPr>
            <a:endParaRPr lang="nl-NL" sz="4400" b="1" dirty="0"/>
          </a:p>
          <a:p>
            <a:endParaRPr lang="nl-NL" dirty="0"/>
          </a:p>
          <a:p>
            <a:endParaRPr lang="nl-NL" dirty="0"/>
          </a:p>
          <a:p>
            <a:endParaRPr lang="nl-NL" dirty="0"/>
          </a:p>
        </p:txBody>
      </p:sp>
    </p:spTree>
    <p:extLst>
      <p:ext uri="{BB962C8B-B14F-4D97-AF65-F5344CB8AC3E}">
        <p14:creationId xmlns:p14="http://schemas.microsoft.com/office/powerpoint/2010/main" val="1194533128"/>
      </p:ext>
    </p:extLst>
  </p:cSld>
  <p:clrMapOvr>
    <a:masterClrMapping/>
  </p:clrMapOvr>
</p:sld>
</file>

<file path=ppt/theme/theme1.xml><?xml version="1.0" encoding="utf-8"?>
<a:theme xmlns:a="http://schemas.openxmlformats.org/drawingml/2006/main" name="InterweaveVTI">
  <a:themeElements>
    <a:clrScheme name="AnalogousFromRegularSeedLeftStep">
      <a:dk1>
        <a:srgbClr val="000000"/>
      </a:dk1>
      <a:lt1>
        <a:srgbClr val="FFFFFF"/>
      </a:lt1>
      <a:dk2>
        <a:srgbClr val="21373B"/>
      </a:dk2>
      <a:lt2>
        <a:srgbClr val="E8E7E2"/>
      </a:lt2>
      <a:accent1>
        <a:srgbClr val="4D57C3"/>
      </a:accent1>
      <a:accent2>
        <a:srgbClr val="3B77B1"/>
      </a:accent2>
      <a:accent3>
        <a:srgbClr val="4AB3BC"/>
      </a:accent3>
      <a:accent4>
        <a:srgbClr val="3BB189"/>
      </a:accent4>
      <a:accent5>
        <a:srgbClr val="49B964"/>
      </a:accent5>
      <a:accent6>
        <a:srgbClr val="4FB13B"/>
      </a:accent6>
      <a:hlink>
        <a:srgbClr val="8E862F"/>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otalTime>103</TotalTime>
  <Words>315</Words>
  <Application>Microsoft Office PowerPoint</Application>
  <PresentationFormat>Breedbeeld</PresentationFormat>
  <Paragraphs>30</Paragraphs>
  <Slides>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vt:i4>
      </vt:variant>
    </vt:vector>
  </HeadingPairs>
  <TitlesOfParts>
    <vt:vector size="7" baseType="lpstr">
      <vt:lpstr>Arial</vt:lpstr>
      <vt:lpstr>Neue Haas Grotesk Text Pro</vt:lpstr>
      <vt:lpstr>InterweaveVTI</vt:lpstr>
      <vt:lpstr>Het was een mooie en tegelijk ook zware en onzekere tijd …  Wat heeft het opgeleverd?</vt:lpstr>
      <vt:lpstr>Vanaf 1 oktober 2019 is er een nieuwe Roparun-jaargang gestart. Rond de jaarwisseling wordt de wereld echter overvallen door het coronavirus en in maart 2020 dringt het ook door in de Nederlandse samenleving. Het maakt dat naast alle problemen die mensen persoonlijk raken ook alles wat te maken heeft met Roparun niet meer normaal kan plaatsvinden en er steeds in balans met de situatie gekeken wordt wat er nog wel mogelijk is. Zeker na de vaccinaties zijn evenementen weer meer op gang gekomen en hebben we (eindelijk) in het najaar van 2021 een bijzondere Roparun kunnen lopen; weliswaar ingekort en geheel in Nederland, maar toch. Met dit document verantwoorden wij ons financieel en geven wij weer welke bijdragen wij hebben kunnen leveren aan de mooie doelstellingen van Roparun: ‘Leven toevoegen aan de dagen, waar vaak geen dagen meer kunnen worden toegevoegd aan het leven’</vt:lpstr>
      <vt:lpstr>Activiteiten</vt:lpstr>
      <vt:lpstr>Overige opbrengsten, uitgaven en afdrachten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was een mooie en tegelijk ook zware en onzekere tijd …  Wat heeft het opgeleverd?</dc:title>
  <dc:creator>Peter Klooster</dc:creator>
  <cp:lastModifiedBy>Peter Klooster</cp:lastModifiedBy>
  <cp:revision>1</cp:revision>
  <dcterms:created xsi:type="dcterms:W3CDTF">2021-11-10T13:51:50Z</dcterms:created>
  <dcterms:modified xsi:type="dcterms:W3CDTF">2021-11-23T14:27:56Z</dcterms:modified>
</cp:coreProperties>
</file>